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7" r:id="rId3"/>
    <p:sldId id="258" r:id="rId4"/>
    <p:sldId id="261" r:id="rId5"/>
    <p:sldId id="264" r:id="rId6"/>
    <p:sldId id="263" r:id="rId7"/>
    <p:sldId id="270" r:id="rId8"/>
    <p:sldId id="279" r:id="rId9"/>
    <p:sldId id="265" r:id="rId10"/>
    <p:sldId id="266" r:id="rId11"/>
    <p:sldId id="267" r:id="rId12"/>
    <p:sldId id="278" r:id="rId13"/>
    <p:sldId id="268" r:id="rId14"/>
    <p:sldId id="281" r:id="rId15"/>
    <p:sldId id="282" r:id="rId16"/>
    <p:sldId id="283" r:id="rId17"/>
    <p:sldId id="284" r:id="rId18"/>
    <p:sldId id="285" r:id="rId19"/>
    <p:sldId id="286" r:id="rId20"/>
    <p:sldId id="276" r:id="rId21"/>
    <p:sldId id="271" r:id="rId22"/>
    <p:sldId id="272" r:id="rId23"/>
    <p:sldId id="273" r:id="rId24"/>
    <p:sldId id="274" r:id="rId25"/>
    <p:sldId id="275" r:id="rId26"/>
  </p:sldIdLst>
  <p:sldSz cx="9144000" cy="6858000" type="screen4x3"/>
  <p:notesSz cx="6858000" cy="9144000"/>
  <p:custDataLst>
    <p:custData r:id="rId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1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FF73-62C3-4D4F-BFB8-E1F084CE4882}" type="datetimeFigureOut">
              <a:rPr lang="en-US" smtClean="0"/>
              <a:t>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AF52-2F5C-4CEE-BE21-E24F51073A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642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FF73-62C3-4D4F-BFB8-E1F084CE4882}" type="datetimeFigureOut">
              <a:rPr lang="en-US" smtClean="0"/>
              <a:t>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AF52-2F5C-4CEE-BE21-E24F51073A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604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FF73-62C3-4D4F-BFB8-E1F084CE4882}" type="datetimeFigureOut">
              <a:rPr lang="en-US" smtClean="0"/>
              <a:t>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AF52-2F5C-4CEE-BE21-E24F51073A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42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FF73-62C3-4D4F-BFB8-E1F084CE4882}" type="datetimeFigureOut">
              <a:rPr lang="en-US" smtClean="0"/>
              <a:t>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AF52-2F5C-4CEE-BE21-E24F51073A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611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FF73-62C3-4D4F-BFB8-E1F084CE4882}" type="datetimeFigureOut">
              <a:rPr lang="en-US" smtClean="0"/>
              <a:t>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AF52-2F5C-4CEE-BE21-E24F51073A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324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FF73-62C3-4D4F-BFB8-E1F084CE4882}" type="datetimeFigureOut">
              <a:rPr lang="en-US" smtClean="0"/>
              <a:t>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AF52-2F5C-4CEE-BE21-E24F51073A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154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FF73-62C3-4D4F-BFB8-E1F084CE4882}" type="datetimeFigureOut">
              <a:rPr lang="en-US" smtClean="0"/>
              <a:t>1/14/2016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AF52-2F5C-4CEE-BE21-E24F51073A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238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FF73-62C3-4D4F-BFB8-E1F084CE4882}" type="datetimeFigureOut">
              <a:rPr lang="en-US" smtClean="0"/>
              <a:t>1/14/2016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AF52-2F5C-4CEE-BE21-E24F51073A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57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FF73-62C3-4D4F-BFB8-E1F084CE4882}" type="datetimeFigureOut">
              <a:rPr lang="en-US" smtClean="0"/>
              <a:t>1/14/2016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AF52-2F5C-4CEE-BE21-E24F51073A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940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FF73-62C3-4D4F-BFB8-E1F084CE4882}" type="datetimeFigureOut">
              <a:rPr lang="en-US" smtClean="0"/>
              <a:t>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AF52-2F5C-4CEE-BE21-E24F51073A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865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FF73-62C3-4D4F-BFB8-E1F084CE4882}" type="datetimeFigureOut">
              <a:rPr lang="en-US" smtClean="0"/>
              <a:t>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AF52-2F5C-4CEE-BE21-E24F51073A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545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7FF73-62C3-4D4F-BFB8-E1F084CE4882}" type="datetimeFigureOut">
              <a:rPr lang="en-US" smtClean="0"/>
              <a:t>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5AF52-2F5C-4CEE-BE21-E24F51073A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95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books.google.com/books/about/World_systems_Analysis.html?id=5vGr7kRsXBkC&amp;source=kp_cover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61722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Essential </a:t>
            </a:r>
            <a:r>
              <a:rPr lang="en-US" dirty="0" smtClean="0"/>
              <a:t>Question: </a:t>
            </a: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	Why is historiography important and how can it be used? 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0638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Examples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2246745"/>
            <a:ext cx="1977601" cy="308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982" y="2161454"/>
            <a:ext cx="2072868" cy="3020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3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2 Examples </a:t>
            </a:r>
            <a:endParaRPr lang="en-US" dirty="0"/>
          </a:p>
        </p:txBody>
      </p:sp>
      <p:pic>
        <p:nvPicPr>
          <p:cNvPr id="9" name="Picture 2" descr="http://t0.gstatic.com/images?q=tbn:ANd9GcRVMXys3foXC32y2g8PPd0VHA6hB2VpzHiGN0jDpscKeD3sy32-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60" y="1524000"/>
            <a:ext cx="3209239" cy="493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967843" y="1524000"/>
            <a:ext cx="3261329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1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History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4040188" cy="44497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Social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Political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Economic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Diplomatic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Military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041775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Marxist / Conflict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Gender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Eurocentric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Afrocentric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Environmental </a:t>
            </a:r>
            <a:r>
              <a:rPr lang="en-US" dirty="0" smtClean="0"/>
              <a:t>Determinism </a:t>
            </a:r>
          </a:p>
        </p:txBody>
      </p:sp>
    </p:spTree>
    <p:extLst>
      <p:ext uri="{BB962C8B-B14F-4D97-AF65-F5344CB8AC3E}">
        <p14:creationId xmlns:p14="http://schemas.microsoft.com/office/powerpoint/2010/main" val="425247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 World History – Time Periods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US" altLang="en-US" b="1" dirty="0" smtClean="0"/>
          </a:p>
          <a:p>
            <a:pPr>
              <a:buFont typeface="Arial" panose="020B0604020202020204" pitchFamily="34" charset="0"/>
              <a:buNone/>
            </a:pPr>
            <a:r>
              <a:rPr lang="en-US" altLang="en-US" b="1" dirty="0" smtClean="0"/>
              <a:t>c. 8000 BCE – 600 BCE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b="1" dirty="0" smtClean="0"/>
              <a:t>Technological and Environmental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b="1" dirty="0" smtClean="0"/>
              <a:t>Transformations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b="1" dirty="0" smtClean="0"/>
          </a:p>
          <a:p>
            <a:pPr>
              <a:buFont typeface="Arial" panose="020B0604020202020204" pitchFamily="34" charset="0"/>
              <a:buNone/>
            </a:pPr>
            <a:r>
              <a:rPr lang="en-US" altLang="en-US" b="1" dirty="0" smtClean="0"/>
              <a:t>Sometimes called Foundations Period 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721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US" altLang="en-US" b="1" dirty="0" smtClean="0"/>
          </a:p>
          <a:p>
            <a:pPr>
              <a:buFont typeface="Arial" panose="020B0604020202020204" pitchFamily="34" charset="0"/>
              <a:buNone/>
            </a:pPr>
            <a:r>
              <a:rPr lang="en-US" altLang="en-US" b="1" dirty="0" smtClean="0"/>
              <a:t>Organization &amp; Reorganization of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b="1" dirty="0" smtClean="0"/>
              <a:t>Human Societies			</a:t>
            </a:r>
            <a:r>
              <a:rPr lang="en-US" altLang="en-US" dirty="0" smtClean="0"/>
              <a:t>	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b="1" dirty="0" smtClean="0"/>
              <a:t>c. 600 BCE –C.600 CE</a:t>
            </a:r>
            <a:r>
              <a:rPr lang="en-US" altLang="en-US" dirty="0" smtClean="0"/>
              <a:t>  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dirty="0" smtClean="0"/>
          </a:p>
          <a:p>
            <a:pPr>
              <a:buFont typeface="Arial" panose="020B0604020202020204" pitchFamily="34" charset="0"/>
              <a:buNone/>
            </a:pPr>
            <a:r>
              <a:rPr lang="en-US" altLang="en-US" dirty="0" smtClean="0"/>
              <a:t>Also know as the </a:t>
            </a:r>
            <a:r>
              <a:rPr lang="en-US" altLang="en-US" b="1" dirty="0" smtClean="0"/>
              <a:t>Classical Period </a:t>
            </a:r>
          </a:p>
        </p:txBody>
      </p:sp>
    </p:spTree>
    <p:extLst>
      <p:ext uri="{BB962C8B-B14F-4D97-AF65-F5344CB8AC3E}">
        <p14:creationId xmlns:p14="http://schemas.microsoft.com/office/powerpoint/2010/main" val="368854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US" altLang="en-US" dirty="0" smtClean="0"/>
          </a:p>
          <a:p>
            <a:pPr>
              <a:buFont typeface="Arial" panose="020B0604020202020204" pitchFamily="34" charset="0"/>
              <a:buNone/>
            </a:pPr>
            <a:endParaRPr lang="en-US" altLang="en-US" b="1" dirty="0" smtClean="0"/>
          </a:p>
          <a:p>
            <a:pPr>
              <a:buFont typeface="Arial" panose="020B0604020202020204" pitchFamily="34" charset="0"/>
              <a:buNone/>
            </a:pPr>
            <a:r>
              <a:rPr lang="en-US" altLang="en-US" b="1" dirty="0" smtClean="0"/>
              <a:t>Regional &amp; </a:t>
            </a:r>
            <a:r>
              <a:rPr lang="en-US" altLang="en-US" b="1" dirty="0" err="1" smtClean="0"/>
              <a:t>Transregional</a:t>
            </a:r>
            <a:r>
              <a:rPr lang="en-US" altLang="en-US" b="1" dirty="0" smtClean="0"/>
              <a:t> Interaction:		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b="1" dirty="0" smtClean="0"/>
              <a:t>c. 600CE – c. 1450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b="1" dirty="0" smtClean="0"/>
          </a:p>
          <a:p>
            <a:pPr>
              <a:buFont typeface="Arial" panose="020B0604020202020204" pitchFamily="34" charset="0"/>
              <a:buNone/>
            </a:pPr>
            <a:r>
              <a:rPr lang="en-US" altLang="en-US" dirty="0" smtClean="0"/>
              <a:t>Also know as </a:t>
            </a:r>
            <a:r>
              <a:rPr lang="en-US" altLang="en-US" b="1" dirty="0" smtClean="0"/>
              <a:t>Post-Classical Period </a:t>
            </a:r>
            <a:endParaRPr lang="en-US" altLang="en-US" dirty="0" smtClean="0"/>
          </a:p>
          <a:p>
            <a:pPr>
              <a:buFont typeface="Arial" panose="020B0604020202020204" pitchFamily="34" charset="0"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79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US" altLang="en-US" b="1" dirty="0" smtClean="0"/>
          </a:p>
          <a:p>
            <a:pPr>
              <a:buFont typeface="Arial" panose="020B0604020202020204" pitchFamily="34" charset="0"/>
              <a:buNone/>
            </a:pPr>
            <a:endParaRPr lang="en-US" altLang="en-US" b="1" dirty="0" smtClean="0"/>
          </a:p>
          <a:p>
            <a:pPr>
              <a:buFont typeface="Arial" panose="020B0604020202020204" pitchFamily="34" charset="0"/>
              <a:buNone/>
            </a:pPr>
            <a:r>
              <a:rPr lang="en-US" altLang="en-US" b="1" dirty="0" smtClean="0"/>
              <a:t>Global Interactions</a:t>
            </a:r>
            <a:r>
              <a:rPr lang="en-US" altLang="en-US" dirty="0" smtClean="0"/>
              <a:t>,</a:t>
            </a:r>
            <a:r>
              <a:rPr lang="en-US" altLang="en-US" b="1" dirty="0" smtClean="0"/>
              <a:t> c. 1450 –c. 1750 </a:t>
            </a:r>
            <a:r>
              <a:rPr lang="en-US" altLang="en-US" dirty="0" smtClean="0"/>
              <a:t>	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dirty="0" smtClean="0"/>
          </a:p>
          <a:p>
            <a:pPr>
              <a:buFont typeface="Arial" panose="020B0604020202020204" pitchFamily="34" charset="0"/>
              <a:buNone/>
            </a:pPr>
            <a:r>
              <a:rPr lang="en-US" altLang="en-US" dirty="0" smtClean="0"/>
              <a:t>Also known as </a:t>
            </a:r>
            <a:r>
              <a:rPr lang="en-US" altLang="en-US" b="1" dirty="0" smtClean="0"/>
              <a:t>Early Modern Era 	</a:t>
            </a:r>
            <a:r>
              <a:rPr lang="en-US" altLang="en-US" dirty="0" smtClean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97951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US" altLang="en-US" b="1" dirty="0" smtClean="0"/>
          </a:p>
          <a:p>
            <a:pPr>
              <a:buFont typeface="Arial" panose="020B0604020202020204" pitchFamily="34" charset="0"/>
              <a:buNone/>
            </a:pPr>
            <a:endParaRPr lang="en-US" altLang="en-US" b="1" dirty="0" smtClean="0"/>
          </a:p>
          <a:p>
            <a:pPr>
              <a:buFont typeface="Arial" panose="020B0604020202020204" pitchFamily="34" charset="0"/>
              <a:buNone/>
            </a:pPr>
            <a:r>
              <a:rPr lang="en-US" altLang="en-US" b="1" dirty="0" smtClean="0"/>
              <a:t>Industrialization &amp; Global Interaction, c. 1750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b="1" dirty="0" smtClean="0"/>
              <a:t>c. 1900</a:t>
            </a:r>
            <a:r>
              <a:rPr lang="en-US" altLang="en-US" dirty="0" smtClean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53434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US" altLang="en-US" b="1" dirty="0" smtClean="0"/>
          </a:p>
          <a:p>
            <a:pPr>
              <a:buFont typeface="Arial" panose="020B0604020202020204" pitchFamily="34" charset="0"/>
              <a:buNone/>
            </a:pPr>
            <a:endParaRPr lang="en-US" altLang="en-US" b="1" dirty="0" smtClean="0"/>
          </a:p>
          <a:p>
            <a:pPr>
              <a:buFont typeface="Arial" panose="020B0604020202020204" pitchFamily="34" charset="0"/>
              <a:buNone/>
            </a:pPr>
            <a:r>
              <a:rPr lang="en-US" altLang="en-US" b="1" dirty="0" smtClean="0"/>
              <a:t>Accelerating Global Changes &amp; Realignments, c.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b="1" dirty="0" smtClean="0"/>
              <a:t>1900 – Present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305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Parallel </a:t>
            </a:r>
            <a:r>
              <a:rPr lang="en-US" dirty="0" smtClean="0"/>
              <a:t>Developments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Similarities that occur in separate societie</a:t>
            </a:r>
            <a:r>
              <a:rPr lang="en-US" dirty="0" smtClean="0"/>
              <a:t>s, regions etc.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Examples: Neolithic Revolution, Age of Political Revolutions, &amp; Environmental Determinism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27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7200"/>
            <a:ext cx="6400800" cy="58674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r>
              <a:rPr lang="en-US" b="1" dirty="0"/>
              <a:t>Historiography- the study of how history </a:t>
            </a:r>
            <a:r>
              <a:rPr lang="en-US" b="1" dirty="0" smtClean="0"/>
              <a:t>is written </a:t>
            </a:r>
            <a:r>
              <a:rPr lang="en-US" b="1" dirty="0"/>
              <a:t>&amp; its various perspectives / biases </a:t>
            </a:r>
          </a:p>
        </p:txBody>
      </p:sp>
    </p:spTree>
    <p:extLst>
      <p:ext uri="{BB962C8B-B14F-4D97-AF65-F5344CB8AC3E}">
        <p14:creationId xmlns:p14="http://schemas.microsoft.com/office/powerpoint/2010/main" val="198051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609600"/>
            <a:ext cx="7467600" cy="58674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Historical Webs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A Framework for Analysis </a:t>
            </a:r>
          </a:p>
        </p:txBody>
      </p:sp>
    </p:spTree>
    <p:extLst>
      <p:ext uri="{BB962C8B-B14F-4D97-AF65-F5344CB8AC3E}">
        <p14:creationId xmlns:p14="http://schemas.microsoft.com/office/powerpoint/2010/main" val="369327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8674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mtClean="0"/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mtClean="0"/>
              <a:t>Interconnections that occur at different levels throughout history and help to form a greater understanding of exchange, interaction, transmission, and syncretism throughout world history. </a:t>
            </a:r>
          </a:p>
        </p:txBody>
      </p:sp>
    </p:spTree>
    <p:extLst>
      <p:ext uri="{BB962C8B-B14F-4D97-AF65-F5344CB8AC3E}">
        <p14:creationId xmlns:p14="http://schemas.microsoft.com/office/powerpoint/2010/main" val="25222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mtClean="0"/>
              <a:t>Example Civil Rights Movement &amp; Decolonization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mtClean="0"/>
              <a:t>Metropolitan Web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mtClean="0"/>
              <a:t> 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19400"/>
            <a:ext cx="3421063" cy="269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://t2.gstatic.com/images?q=tbn:ANd9GcRJr93M81ZkVH7qF9X6b2JVqxbJ9EG3KHyTdo7RVwV0LYuL4K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352800"/>
            <a:ext cx="31003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AutoShape 7" descr="data:image/jpeg;base64,/9j/4AAQSkZJRgABAQAAAQABAAD/2wCEAAkGBhQSERUUEhMWFRUWGBwYGRcYGBwaHBgaHB8XHBgYGBgcHyYfHBwjGx0ZHy8gJCcpLCwsHB8xNTAqNSYrLCkBCQoKBQUFDQUFDSkYEhgpKSkpKSkpKSkpKSkpKSkpKSkpKSkpKSkpKSkpKSkpKSkpKSkpKSkpKSkpKSkpKSkpKf/AABEIALkBEAMBIgACEQEDEQH/xAAbAAACAwEBAQAAAAAAAAAAAAAEBQIDBgEHAP/EAEYQAAIBAgQDBgMGBAMHAQkAAAECEQMhAAQSMQVBUQYTImFxgTKRoRRCscHR8CNScuEHM4Jic5KissLxNBUWJERTY7PD4v/EABQBAQAAAAAAAAAAAAAAAAAAAAD/xAAUEQEAAAAAAAAAAAAAAAAAAAAA/9oADAMBAAIRAxEAPwDcYiVxIDHYwHEp+WJdwOgxNMWrgKBlh0GJfZ/T5YIC44RgKlojmPpifdYnOOjAQWiMd7sdPpizTjoOAq7oYi2XwQGxTlM13iBtMG4I6MCVYezAjADtQHQYHrZUEbYaafLEGGAVfZLbYj9kHT6YZsvTHFXqMAsOUHTH32EdMMmpY4EwC05IdMc+y4YlcVMIwAf2YY4cuOmDoxzuh0wAAoTyx82W8sH6cS7rALRlfLGZ7bUyKQWwJaFjnYzPSMbHiGaSjTao5hVUsfOOQ8yYHqRjy7i/GKlepNUwB4lWbJOmwPyv5YBTxJLsOoIHrBJwBw7JSSSLiflzODc1nAWFwSBG3kANudzJPTEsmQRUUHxAEiOewHzJ/cYCtsnBN9icLqgkhF/f9sNczVId9h4m/E4qRlRNTAbkj+Y7QPTn74D4ZSw1MTaBPIC0f2xxqKzuI9RgepUZ/EwsZA9uUYoKnAX1lTqPmMW5LOgMApIaZkeVxfA1HLSQTt0wwo0FBso6THP1wHuCnE8VLizATUYuXFKjFijAWY5jmOg4DmOhsdGINgJk47OKxjuAnOE3DeIxm8zQNrrVTzDKgf8A54P+vF2b4uKValTcQKshWkRqUSQw5T4QDe55c832pzRy+doZj7umH81nS/yVlP8ApGA23eY5rxStUHH2vAWO2I95itsfasBYXxHXitmxwHAWziBGI6sUZzPrTEsfbmfT9cAWAOmOYW5bj9Jt20nofyjE63HKSgnWD5Df5YA04Hz/ABJKKamvsABEn0xnM9xQvJLeA7L06YV5niAX4QDef0wF3ajjaVwqhSALqxPMQTKi0QBz3vyxjs+AW5mIu31/P5YaZ1w1zf8AXn9cKMw8j98hAwCitY77HFnCq8FyeYg+hnliivS+ePqFG1/3t+WAd1qweoUQSzEgbASZ3J/HEKeR8ZZ3BKMVRVgglTE/0zB88V5LgbVIMEg9B+JNsaPJdloU6iBvECfmbYDPZuuJgSxE7C3lgdQW5R1nGgz3Bai7Lq5St7CYtvhUamgnqD8j1IOAKytBIAK6j8RMwdM3ABIkxgtaCFW0DZlhgYFiA2oTPoZgEHbC5s3LAHSoaxPw72mRI28rXwSyy8LDwulIMbAyzaY5gGQOszGA1p7aMGA0JG8ibjoP1xp8jxenUQMGAkTBIBEb+w648+ateYBBHyPkd8Ws2rYETykRv6dMB6K2fQfeF+l/wwRTrA7Gcecq9SnyNvPyHqItj4cdqapVmBO8GPMWA54D0nVj5agx5w3FKkySwI2uZB5n19cTp50ljrbciYtMWk+f98B6ItQHbzHysfrjpGMPSzjqZUGzfzk85uNunK+Gq9oqkXVZ9wfcDzvbAaM4+xl8nxuopJY6p5HYekYKXtCxE6Bve52/I4DvavKIaa1mWTSdP+BnQVBG11thNxqa2Xem/iq5V4ad3pMIFTzlCrHzU4J47xZ6mXqpCwUbryBIi/UDCzjPF9CZXPU11KR3VcDZqbCQrDrqkAnmQOeA0nYnNd7k0BaXpk02HTTtJ800n1nDfTjA8A4h9jzrgn/4auuulUBsYnc9R4lb0BOPQ2dXGpDItcfQ+h64CqMcK4+JxTmM0qCWIH76YCvOZkIpY8sVHilMKCW9hc/IYznGuNFzC/DNuvS/4xhbTzJn9/ucBrc3xoKYUBtjv1wmrVyxLNcnryHT2wDSr9SPXExmZ3GArzDpqAuD1BAHP64pqZtaQ3uT6ycVZsxJ+XT9/phPm63wk/zL+IwDP/2ow54Dq5yZJ3wOtcMJUgiYt1G4I3B8jimsxVSw3WPlIBHuJGAKdpGF9WgSYUEnoBhhlcv3hEbE/jMfnh1w+kAGEbN+mAzOX7O1G+KFHnc/IYbZTs9TTcaj1b9NsNM3QLKQp0nr0xfRoQBztgLaaeQ9hHyAsMWeK8REW9fPyxGpU0oSNxiGSzJcGYEdMBKkpjxRPONueKeJ5emV/iIG6SPlcXF4v54OjCnNZzUhLA6Y2i4Ye3I39Ou2AQ5vIpTqnQPD92GkgiLydhJEzO2+FxrsdBqNqQGPjAMC4JJU+EkA87DbnjnGM0ZMCBcRcdJseht7DC+vmZFr6gJJ687z+/YYDa6dR2nBAUr0t9MEjLlTIt09cVurEzHWT9TgKWzBjz8j+X54qp0BAAW46k+2CUynI2/DEvspE/8AjAVS1iN+U3Hpf8McUgnxLp5ki8/P8MXplerFZ3sCfb9MTfJ6T4TqHU2+mA7SpFRaG6CfnbrGLBmhMEQd7/gTzxbTzIp02LrtcHaIufwwFmTrXvFG6zA5SB8rn9zgL6WbBtf3xJaoPwnAOY/hoWnmQN97X9JIvgPh2dBooqatYsdjsT+I5eeAdKhaQ0mbfPB/BuGCjlqAYhqbqNRiRe5kc4FvYYH4fku9IVWIDAajEaQYBjzg25Y1Oe4dppOgHhlWQDlssD6fXAZ7trwumMmXoABaTComi2kyA46iQSb3t5Yt7I/4h06w7uuy02CoAzMoDts39MmGE76sRq0dUrBCsCp9DAIOMv2M4IiZ5lqkLVpMAknwsQSGQg2Oun8N5BpzeYwHoHGxUQSjAITAI3HP9xjM5wEyzGTOPQ0yoIuMZTtFwfRemp0855b/AEwGSqgk4rZL4M7mcRahGAoy8zb8cGOMVplzvgikoIvgF2bJjC18ozhoGysfkJw+qUATbFycLaFAW7nw+wMt6D6mMBi+F0ddZwPjBJK/zoTKuPNZ0nyKn+Y4ecW4eFoVv93I9Rc29Ixjc5UelUSrTMEBSD0IEEHyMH5nG4pZ1c1lmemLlGDqPusV/A8sAq7Cyc2gJEaWMG4JA2jnzb2OPRK/ZxHVnoWbc0+R/pm49Pwx4/karK9MqxQyCGBiGGxnHrvB+OCsGdQVenaopBFxuVkCxEHaRIkDAZ/LhyzalgDbz3wWTEb/AE/PAuc46ruXIaWM2H98RoujgteCYg+XvgO0qtTYifHedPwRyjnMH2xOiHBBtGppACjw/dH47Y4M0g+8PkccGcU1FQT4lJBEabE+82wEqj1FUEsCdRJFgNPJdr8+hv5YQcSz5p7AbkljPiuYAkXtzjGhq5kD7wHuMLc1lqbgncnchrny1b+2AxnFMwHMqukEA7k353JJgmThbP6Ye8R4cFJAIBHIGfnax+vrvhRUpEYD2zO5RkctuupI92QbbHmL4FoZpYANKDDTAmN4jyt87dcPeMZc92HUz3ck9COczsVMN88ZV+OjvKYi5kMsRY8hvebiYtPM4A2tUpaxKQPi9QVBAk2uZH7tf9jUUyLFi2lbHY/oJM+mBa+aDkqU0QphtwQVteBHLz3G8jDWgiQl50wfeD5fu2AT5x0WroAuDEQfFEE+5vcwIwWz0VphyVX4ZJ5aiVBM7DV9BiviWWYs1RYmYF95GkEjYQdPzOFWVzSDKllBYapIabtqZovIgA+ew5zAfcV4fUr1+5pOFQmokTH8wGqCTDfB1BnmQcEJw7vqnc0XC+IaiB4QiEBo2PxiLG/pOFa8XqAFSsNUeo+q3wOwfSsybgnkY0npgfhZZKjVKNTSxggbqG1ABXPIQDtAmxsbAx7QdkKrVFFJvAhUMJ8TSUJYn0LWEbDFPZLhn8WvRrCEqXRwR4Xm3PpO/Q+2i4rxqKIqlQpBUsoNwywzAg7EMIi+3yScN4oC5DwUWlqeJGnUSVVmm+4FgDceeAbcE4eyBzaFrBSwndSJ/wBMyMbDieYijMTJCjyJ+E/OPeMJOA5qgE7vvFuAADY7DkfnPvjQUwrJp5Ha3uPlY4DKZvKaK5WCRuBtY/2P0xnuOcPLZqlU0EJWHdMRyqLARrc5CifU413HWIZGIK6vAbbEHUPmCfkMJmzIemaeoQ3iLQQFP3dxuCAZHTAa/gtRmopqfxqArEi5IAknrO8+fqMHOFYQ0EYw+X4tcPTqFfCJSTZuawbQLj1GCm7QVGjxhR5KP0/flgAuJ0VFZgghZ2HL54DNPBgHUi/1nHVplWB6Gbi2ADFLHVpC+CgWZSDBaSwtvEzEYqyubvIFx1H1jAQp0wMaXhVdWVQYGkReJH9jAOM9rAaJAPT12xcEMYDy/OU5qtT66lHqjuPwjAXBeKnL1WEx91gfhYc1boD15byMMOOU9OZaOVZ/+eHH44O4N2frV8y7ZchWCB9R+6/wo0yL6pPP4TZtiBXaPs0cpUUAko0NTeb2i0j7ymLjcaTzx6H2YfvaSMwB1LLi0EkeKY6x+XLCLgvDsxncnWo5tDSrI38Fe5FNFCjSNBEBgW1KbwPCRAg4Q9jeIVqRrJqcIEvMqwqEiAoOx0hwY3gcxgL+LZYU6roDIBIHpynzj64I4PTHd3AJBIkj0xKtk1lbE6urfu+CKFNUEDbfecBME9RHSPznC5mBzAZSPAChHmb/AEn5zi7ied7tSFPi2B6dT7beuFuX4ZVpZfvyIR2AWdyYbxR0tHngENSkXqMAPvH8TzwTl67qmhDG5nbfz5e18fKhkGQsnnN+sQD+zjlXNW007Drsf/5/HzwEHVafxeJv5Ry9enpv6b4AzFTUZMeQFo8v3fDrgXDqNVwtaoyaiEXSASXaYNwbCOXrbAicEbWwJ8CswkjeCRMXuY5YD27PPoVmgwVIIHWDEefL5Y8zzRFFqb94iuumAeQB3BQG4v6zyw04t2+p1aWlRHMm8gi6jTG0wZm0c8ZKv2nrMsFUcgc6S+5FuW/TAaYZgVqveUmDmY0quqABqUDWAfhVgDGynphU3aZ6lU0qdRqcyFKopubxq1SOYDeeBMpx11poXSkqM0EimpLRvMjRCmDtuBgXs3nqdTOBSraXJUQRK/7ewB9I2MYBrmeFV0I73NMu+kmqIHMbta4Bud454YcPqotE0tYqAsVJVW8LEKoDMEK2kXkbg88ZJMq+XdwxKsrMu0/DIZo5+WJcDz/d1tZLFQRrVv5bQRc3UwR0gYAri+fZqhF0IPdotlEQImdxM26nASZlgCviCONJEQplSQbD+YAgeWCuJ1O9zNVtQ0OdaEyJlQVI6G8T/wCMCZmPArWJO8eJUMT0lQJIHK8YAzMcQNd5Y1CvxskxNvGQWB0mVBMC+rEJFMs7E/xQmkAg8hOq8EAq203gYJ4dmaWsqnhWdIYGSVVtagbeIxcySY2wXn+IhkrZYrIRE7nUNLIV0CoQORaXYjzPQYCmjSatUKo5aAHYgk6kvqF7hoEhb+UQJ1HCu1poNoBZlWQVZSQoEQxPxC07THPa/mmUzxy+ZV0Pwx5zFyD+EYbHjRWoxQCSRctpM2gqNxyjrgPXu1id7kqppkhgneKeYKSWHrpDDGKyVZO4UVKiyVUsbeRiCw540facp9jZC4QtqIkkCEgnblsTY+mM1wPM06iaKzGUgDWKdVCIiE8IdB8I+O04BfmuNd08UQHWRJIv4hIA8UfEGv5jGhyueowCxsYkWHsDcThRx3KK1Ve6p6U06XiYB1DSfSdMnkJw2ztLLUxbWxbkfCRHIm58oj5YAviSZet9kCAS2YAYGSdIBJBHn4drY1VdqdMaiqr/AKZJ9MeWZ2lWp0hmQqoEMLLSZJIkgmbT9NsE8A7SPXWqKjKagGtbEFuvK8WwDvjHFiajkDUJUCRHh0jlPUH54oFUBJImb/P6YzWX4071NNZdDMYQxAMHY8pvYjr6Q8Wt4DqvtEYCxl7xlAHKPrhn8JMza23PphXk8x4hA5fK/wBdsQ4lWqpULLDIzAAkQeW3y8+uAyfaejOZrR/9t/8AlCn8Meodj+D9zlEciHeKjdYPwj2W8dS2MBXyiNXV6kkMQrKIuqyY257T549QyPaSiyiSUGwLCFnpquvzIwDKLeXXGJ7ecPKMmYVZUjRVjpOpT7GTPmw533iVARIIIOxG3sRgfM5RaimmwDKwIYG4IPI4Dy85NmK93UmCBqDWGx59PTHeKtVhQ0Aa9OpdJJkDwyPi6+p3wMuao0atSkzGnRZ20PAbwhiF1cxsRM2kEzqkDZzPU3bTc6diSDbe6AGPQ4CSZKrmHcIjE7bfABaD6fU43XaLKhcgiKhOnugFgsZsIgXJ9MZ7gHEc4GUUCKlIOoemEXUA5bU5YXkRufIbY3OYzHdIST4tz5eQ8+WAwGd4QtCi1SsoesqeGmSwVSxAAbSRzuQIja5mE+YTJwhRqpJAMeGBzN4E+wxqeMORQeqxglgdpjkB6bfLzxneH5ill1b+IlWoRJMSNFtzcgiZK9IvgFlatTU0mp+GpTcNM3Mb++/vhiKzFAw8REam0zPw6jvfmdvwwtz2cVmnuwC0ghRZDPi09SRBvybzsclcCkzoe70hUexlpC2/4r9beRwCjgXCWquUVtAUEsTMcwFIAkzcR5Nvtg/jvDTl2Ap1EY6bsgnqCpLgw223XljP5itUpOBLqeagkW6EdY5HFvFGqd5Tpmq3dwpXUwIUNaSVm0AHYGDt1B3R4kadOQFCEjuwyqwTUfGIIZiQZ+7eJ6YYZXsjT7tM1lmZ6bEKxYAEXC1GUHpJO34YRcOt3ikhwKUkTq8bHS6huRKXnyg9B3g/af7KjpFSoriHQmUAI064MHUZsNQ6T1BtxvLpl+8ZH1wBrV4JZiSAAYEX/l5TfGUy3FSAVhQrWbqBIsJJPIGAbxecH5HNd/U7iqwC1KZGqSYYSVmbkg7bXwrXhndVxSqjZwpA+8DsVPmLg+eA3HD8jTZ6eZrMulUBcFbEgRJAEG0C+53wHTzVCrndaKopqTKhY1UzYiD4QQCRIA3GLs/w+9TK0syh8WnQwKsb2Ae4DEj7wAuBMnCXgvCKjV1amjaULa9Q0wizr1ewIjAaWj2FK0ZrVNAqB6k38NJQrB3JOkMW0ALH3muTYADidEI1VPHVSnpZSdUXBeoDbWAOYOoDyGrCvtjxdmSnRFVnCmo7MdiWaFAgmy01UepbrhFwvMhagIfSQbEix9eUHYjzwEs/mFeq7rsTq2iJvEfPD3gGUcM2lTcAkACfEYT4lNiSvqDvzDDsLwyk2ZqGsqHQmtdRkKqkS5BtEEb9Di3L9pO+zzuvhp1HUkECXVDCAncfCJvzAwDTtq5P2dFY6hrUX8XiVQxafaZ6thdwDIslFXNP+G8kvZdjNibNtt1nbF2cIVKlevJBJiNzrJA+s/XGfzmaZ6dEF5SkCgB8yzzAkcyOdgMBvHya6fiDI6kWIkCCIMEwYPU8sV5CkKhD1ZYjf+oGGn3BIwl4d2ghAzmFFjqa4HImwEcuu3vDO9qFps/dAuDpYxYrIKkrI8qRv1PM2CfajPF6tWmrfw9ILLsNUgk36QMZ7h/GKaXJY7xAm/Xr8JHy26T4pXHcuCx1VS12EG2nf3JvPM4zg4eskaukSJsN5vgNRxjOU3ooQwJaGETEEHeQL3iL4b5DiDGggYXjefiAMAx1P9+eMjSy6UlZqjsfH4ABYryNzO3KPfDjhvE0ZSQfEATB/LrfAavh+c0ldIIJFzPPrhPWLd6zMxLatR8+f4YqymfaxJBF7b/vbDHJnTVFS0g/lFvbAIe0WaYGl3JMljaxJMCJ688P8jn+8pGkFgyDq8vIDmTjP8e4kHzlM6VGkXgRJO5+X4YTNUq0nqFHcGWB8fKYgj5EYD0UcX+yU1I1aoMkNCxI3GxJMRP/AIT5f/ErNNUqFnAplWVdKiVJspn+YC9jvHKxxScccKQ152JJ36gdcOKKr3KlVtCzOndr7A2E9bxG04C/NjXSUgyq6gCQfEbHQTyJFxJ5A8sKGywIHrvsMPKfFskiIF7wPo01Abo5IIJHOxvER6RdZ2iRVZe68SVFDFxJUNuVB2mNJIO2rARy3Eq2Vqfwa7DbYkgjcSp/Dl9cbbsrx2pmw1N2kKyteSb6pEndQRI5ja8A486eul1KlGHPeR1IPleefvi/g/aQ5eoGpQp6mWBBFwR522i8dMB7pxXgCVsvVo//AFKZUeTR4W9Q0H2x49wOgqF0dQzbKHZoBG9lIM9I6Y9o4LxIVqFOqNnRW9JAOPOe2OaFCvVpJlaJRjrZyjlmLeIsKmuFIlhYWg4DMVlCjTqBlgYGpQIB5tHW++2+Bs1m20qNIMkyT0FwD8z9MANVioVKlmB6/wBsWZmrAXTrvvqiAeiwByjAW5/OrUZmDgloJUgyWNrek28retNZtCaaqVBVgaAV0gKTMkEamm4HqL2jBmQ7TGhXWsKaLaCtNRTB9l9efvjQdr+3VPO5anpoOtWm0iqSBosZQNEnUATFrgGCcBmchxoUwfCJY+IbDy0jl5z1254Eqd6VNTdHMnxC8EgEqDMAyBIgT5jFiI9dNILPVWSFY6iykCVSeaxOnmCYuIK1G8/3v+WAYZCqDUUmotPT4gxUmCt1HhvviFNy1QFiTA/Db22wJTpz0+cYsp1Sk6rg/X36YBs2ZZXDqSDNjN5sZ9ZxqK3bF8xTNKip7+pKEgT3iEElfJrEA8xY3ucVleLOSAAALiw5EGR8pxpezPB6bqMxUZYWowNIeCYCwWYX0ElgfTzMBDOZZvsBZ10hvCoIgLcEKOcmJI+eMkcn0xq+1PaBszKAzSQl05QdKAiNoEkdfM4s7Ldgs3WHeCmiK3wmuBexgohBa5+9AHQ4DQ9nOygNPLMjt8NVahkEutRAukESALz5QNzcqOPdmWyVanTNM1nfWaZTUpIgQNIuSILESYv64G4J20rUnh6r0ysDZSsqdJR0YeGLAEbQREG2pp/4j03zS0s0Faiaf+YoAZGYiGkGwHIrBGs74DFUuJEUXSqSVj0vPtqMkRf+1dPN6aQ8CujMoIkggqNwZsxBF9jBkcsaTtnkKIzLJrZ1rItRDSliGYt4zTEhwYElYuOWxy+aqLT0UtaOuoPqWYMWm4ESGFvK8ERgCM5mkamyfxSoMi6gTyDDneJjpgvgnZquagqQHoCmKlRrlQhjWCebqZJTfwHCXP5iaj8tTs0crsxt6zj2LgPaBFytFYDIUVWTpKDVboSSD5gnngM92o7HUgXKOCyKdFMLpBa3hnUdyLBQLwMedcLo99XRSNzE+VyfPacen0SHTQ/i0koZvdbBvUrpb/VhbkeyBXNd6j6QDqX+YHr5w3LY87WIZbtfwaokLoOpCS1rAHmf9kwDO2EWRhGBNRTHITextMAdMex9reIDM5OvSWojOaXgZfCahXxlYmYbSbbSRjwtFJ2wG34fxKmVIiWi3QX59bdMH5ziApqAQTPTHey/YVmoJXFVDKhtJDAA3lGbYEDTfa52iSJ2sytSlSDmzBu7CtHOSxHXYDngM5nc8v2mSSFlQSIJAtqgSATE2nFueQtXqAHTMNqJsNQU36CTv+mElaoSZa5PPDL7arEE2/h6DIm4UgH54CGd4eVGoMrgGGKzAPKZA367YOy1apUpQpMKoRhMACCKbsTYCbdbAbkYGoUtZDudKadJG5aIFvl8RsI54+4lxI6RTQBEFwo6nmx3YxzP9sBxFppAEOepECesbkesemLeLZioqICxCsNYTYTLjUerRF/OOWBzk3pvTlhTLBaiFjt0MgGLjH1ejVrV/GZZjd5kRYatQkEARfAcZta6jvpC+gGB0yDM4VASSYAAkknYADGo486NTod2uo00NJ5swAJKAtsdKwJ5WHlg3sYMrlq/e12kR8LCGVjymSGtF7T5cw3PD6TZTJ00rHQKNIEkm9t4HO8gD0xgOLZ6lmaor1nId2tTFMkCmvhUFwwgsQ0kTFzbG9zvabI5/L1KdRxTW2ktZ1PJoUmymPIjfrjz6hlaCaXzVXUyAaKVK6+EzdjNiZJCj7xO8jAZniNUazoBC8pMki8GYFo8sUUcyRbkdxhj2i4iK9YvpAkACJ2UQCZ5xE4pyvCZTvHJCk6UAAJdhuPiEAdb3tGAg1NAsAknlbfrN7W9cN+zXDFqrWZnFOmlMazZmaWEBVmwgQW9OuAKdG/iGDs4i00CrGogFz63C+g+pjpgBM0tFRqomoHBtJEddwAQRyxzi3FhXbxJTBt/EUQxsCSxFmbkSZ2wLVpkU562wFTOAlTGoxMD9yfzwRVpaG0Eq4sZG1+hInEMhmWpOGXcSOQsQQwkyLgke+L6NCpWcaUZ9IgBFJgb7KPMnAfZJI1Eenrh2uVNKtVyyNrLUg9Igx42po7KIBuQGSLSQB944F4tknphNQ0pGhbibAEys6lmdVwN8EZnMl8xSzK1R/CNOxsUWmQQFAsV6ARHPmcAqy2Z0QTtfaOqx+AxqeC9u61IKoYACxJlifPxTfCvtfkqQqjMUWXua5LrTBBem1tSsoNlkyPIxywlpsokFQbg3wBPGc8lTMVKigwzs0GxJJv/AM2rH1LQxBZ5JQAXsmkWU26KIvyvimvT1P8ADBNgDa/va8z74Ky2RFOC0FDAYiDBmIJBJX0Mc+hwF/ARprlRW7tiGUMCI1brc7iYsLknFfarJFKyOKlNw8FdEgj4TLAgG5axPIcojCrL1yjSsg3HpIgiekWxfmKZNRLg+HVAERBP9r4B9m8qtV9RENawMe2NLwqsNChV0geGNza0k8zjHnOEC+HnCeIBaGpztcz5lreuAMyPFiM5UokO2tl0xEKQtybjlF7mFAwT204o9PKk0yQWYIY5Ag3n1gesYQZamWf7Y8WqKwQQTpWxJ8wgt5iemNFx/LBqNZH8IBDqWEA8wRPIi3vgMNwjLBj4q+kgiFL6SW3sSInfcjEs3SSrVDEikCWVzE+Jd/DYyRz6jzx3h2fA1U2phkJ1wUUjUogMW3jSWEeeL+0PDz4KlImolRDWOkSqsxOtZi0KqyD0J2wBgzpTMnL97VVAwpjuSAzFgu02iCJ9TyxRxpXzDhFqvWWnTfT3tmUIfGtrTNgecgcsJqNdlnQWFwYDFT1mf7csNaXE8zVM0xJRSCQmo6TBaWgk7c77XwCnI5JXcpUNRSLQtPU3n4ZH7OIZ3hTUiGBDoT4T4ZIFzqRWYi3mR574NpcVBLmoN0NOEGknUQSDtbw/U+mNBw3tfTFNKX2buO7tTrLUJdSRzIUEqzRqvsTAsBgMzRR3UVNDFJ06tJiekiwtsPlgvhXZ3v6rBiRpQNEXYSBF9rEH3xpeDV2qpVohQe9BNR5Ze6kzZB4WkjbqdxGGeR4NToFSupmXZnYk3EG20G9sBLiXZSnmaKq4h1HgcfdPQjmp6fLGCOTbKvVRwFcbI0+LnIOxEQR1nHreUipBUgQbjmPL++F3+IHZn7RlxWQTVog2H3qf3h0lT4x5auuA8z4ZXrEQpZgsm1NX06pNyRIBN5mMX5ThdSqr6EL92heowNgACbE+kAbkz7V0qYH8OkNTNYsBJb/ZTmF+p58gHuX4fVyVYLWrIFdC9SkjamCgGAQYGrlIJtqMEDAYps9ew8PTc/PBVLiJNmXUDvb9wfMRGBggJuII5dPLBCAzC3JFgBJnl54Aaud42xbUewEyBt5cyPmcUmkY2+eHHCuy1WuAytTUFtPiqAHYkkKJJAAPL88AE3ESSBYAm/L1vyGI1axMyf3tiGRALrqgiRM4bcQ4MKrnuI1feXVuf9mdiRynfpgAsvWom1fvLbKsACxvO/T9nA2cNHWe6RgvIM0kfLz9ffFFdtusX/vgmpRAyqN941nHnpCUvpJOAFdJNsbvgtTu8mFgIzIXs5l4Pxt7A26EDnjF0nghun7P0wQ/EnZQs7LpMwBoXZRHLrzOAAzNdnJYkknmcfU6rEFR8/LFlMqDLQ3XoB7fnj7NVkaBTXTO48+UYC3LUk+8zT5QB5e3yxKvkxEoTEXBPoTBgbAi3PEVyKtADAHnJw44nke4oUzpUaiw1Bg2q1pgmDgELZpttRvve3Pl6YZcK4g6WUNNRlVLwmsERIPhY3ETtM4TK17+n6YYUXIplZ3IMcpuPwnAczbjvCAqgzEKAL+2/rgvL5NtOsggMIBgwbkEA7GIG3U4EzGXKut/iC3kWPw3/wCGfT1x6zx+onDspRSnSSopOnxgNPgRiw3+IhiYtJnncPOqlLwi8euK6VYMyLuikCBaRzPym/LDP/3yq926KqLqV1LIoQ+KYiLCCdwJtGEIc0K2lyDG5U6t+jc8B66OM5WjTP2eiE1pqtB+KQVaZgSIgciOuMZUPe0tDEnSDTPsIU+66T64FXOC0OG/hmYM3+P2g29hi6i8OBydZjzWx+a6f+HAZ/hvCatWp3AIBIMnlHK/Qkge+N92H4D3mVr5WuzKzmFgj+HA3tcydJINiBHKcB5AqrMxIkKCNp3EiffbrfmcR4FxhxxEBAW1QNI58r9B4p6WwGE4jkKlGq9KoNLoxVh5j8jv5gjDzgXaFUWll6iqaRJ1FiRp1HcEXX1Bxqv8WuzJJ+207qQq1QORHhV/Q+FT5x1tgOCcPWu7BmIIEgdd+eAa8X7LFC7U3WrSpktqDrOkjVrPmNj57A4qyGRCpTqMraCamlg06gAAwKwbKd9pBPri6hwWrTcMiq66hYkaWibMJEi55TjWf4e9lylfvGYlFnQLjTI8U9dwB139AH7HlRlrfFrbXaL2g+mmI/8AOGpqDD7P8Myzs3dqKdR1kstlJBMd4u0zbVE+LfGJ4pxVaDvTqSHQ6WBtB9frIkHzwDaixQhlJB5D974r7TdoqdfI5laVSXphNYH9STHVdwTyP1wvFe0xqKaayFMXBI9fM8ug3woyOf7qpqjUsFGWYDKwIKny/TAMOAcTNKstRDBWRcA/EI5+ROC+IcTNe7ASQLgAbWE/IYT03ESqhRJsDPpf3wUG3B/lHzifxOAXZimQZFvz/vhrk6I+ztU01C/JgAVAGnVYiRuJYGxgEQ1xyoZYtjR9m881KjVpHSy1FZgrHmEYyJ3nTEc/M2wGXqEPvabE+e4P4/LrJx3LV2XwcxcfKZHtfHKwElV2PnNx5+R+hxCnnfEhIgpaecdPYzgKaDhbyZ5fvp5YtyGaPfKdUSbnAhbHNDAa9J0/zRaek7T5YBr2myLU67TcMdQPI6r/AIzgOpV/gU05B6h+Ypj/ALcO+P5UrlKDVW/iclO+k8jzkWwtocNd6S1CCKKnSz8gzFjpE/E2kAwJi04DvDuFPWBiFVfic/Cv6n/ZF/xwXS4vTyrRTo06gG7VUVyx/pJ0qPIX6k4Ly9V64NKgq6KY1aCwWRNzJIknnzxGp2WVqRfVNRpICldC7yt5LR1kCxAnfAV5/tca1vsmWgDwgUoK9dJUg73jCoBTVVigphohRMahFxJMTvj6nl3EaQTykCZ3H4YrzTfDJuvQ3/tgGvDctlzWK1Q7a1KLp3DtAU3OwOCM4aFLJtTXUrm4ndn+FkPIKqsTPP3smNYG53O4jD7h/ZhM1QRzVNNyXAkalhdESBcTJuJ226BkVFxg4DxGNrHB3E+xuZoqzlRURbl6bBoHMlbMB5lYHXAOVqapnoBgGGXpF6lKCQ3ivz8Ike8g/PDTP8RdqNHLEr3VM6gIggEGFLcwBzicKsk01F/qYfNGwVnHkFltpCz7kSfmQMBbVZQjqoAAI2Hof1wj4pTHhPt+YwYwigX1+I1ICwLjTJPXywDnAdAJ5n9cBzhdaKgA5hgfkcaTMZoolJhq8MatLFbW5qVPyYdJvIzPCh/FXpcn0gzjU0vhWeYE4ByO2FeBpWmY5nZl5TAny3923wtzPbfMBiFSkrNzRIJiDBNiRHL1wLlUAXRzTw/mv/Lpwm7RHSVixBJ+iYD0ej24Rsk7V9boyujKxvOm1Mk/EdVg8TFzMWx/AsqqUGqowLAsDIBIIiBPoBtvM+mUrZx2A1MSBsOQ9hbBdGs6KkMQtU3A2Olo9j+uA9CyCghV5CB+/wAcajhmYKiAQJPufLGO4O5MTz2/PD4OSu8G/wCUYAHjfGAua0hr6TYHeTvyvb/zhbx2nQzlfvq7FO7UJVNOATZjTgGSWCgA/ETqQWxmO1+YJzJIsQBt1gG3TfCTvPn154AriGWFOqyK4qKD4WH3l3DRy8O45GemBVbwt8/l/acFZE6qizBJGmOsgqBbn+zgTLUi5CjdoUepIAwBdKmVOk8wrD5X+uC3aGU9QMS4zVQ56vogKDoWLA6QFJA9Qfnit7p5jb8xgPnWJ9JGC3TwwTYAj0sYjAIaV/e3PDJ6DMr6ROkEnrG0xzHpywCJDeMSzjAlTEGIPmRsfWCB7YrrrFQj0+uLuJUVXQVYkMkwd1MkEHluDHlGAP7admTkcyaWrUpGtDz0kkAN/tAgjz354AyfE+5/ygQxjUxO8EGIuNwL741n+L3/AKyn/uB/11cYYc8BpOE8ObiLs1R9Okgs52VLWA5sSbD3MDGy4lnKRy4yq017lLKoHMcwZnUST4tySb3xmOy3/wCg/wD5MG5T/M9/0wAeY7PaL0KrAkfCd9pjUsH5jDHs6ytRTS2rSIJiPESS28HmIwVR5/1fmMBZX/5j+j8quAzXGuN6iadLw0gTtbXezN7cthhNj5t8dGA5rPXGy7K8U0oRcwI1ERpHkB53JNz5RbGnGm7JbVf6cBdQ7WVadUifDeB7gfr8+mE/G6QpViaYAp1PEq8lv4kH9J28tOKK3+b7/wDfgji3+XT/AK6n/Rl8BZwxpOq02I9QRgyshaQD6gGxPUddowq4XufT8xhk/wAH+kf92AFTJs1QJEmSIF5i5jriviinSBEX/W2NDS/zqP8AvB+AwH2w/wA1/wCv8sAj4fWVJLzBIFunPf8Af0w6y/E6YtrkbgEER5Tt8/LGbXfHXwGofMgVDpNnT4thKzeeukm3kMIuPZlXqeEyAOX79MAU9/31x82+Ajg/hhWV1QIaQT1IsDyi2+AjiY+E+o/7sBu+FZynqA71C5j7w9hhtneJJTUsWCxeGkTtYRNyNt+nMY8sOG3Ef8jL+jflgIcfziVWDpPiF1Iup2iedgL4XU6DN8IJjoCcSbb3w4yn+QP6jgFuSLJVQkEQymCI2IwKtQqwKmCDII3EbHDpfh/1D8sJX3PrgIoJJJxcldgbN874hR54s5YB1T4hlNS6qb6dHiiQdcof5tiA4JtGoECRidbP0JXuzVBBWZgSJGsWvtPPn88/UwZR+Meo/LAH1czlKrBitVW5hYI2UQJ9G5DcewXEGovpFE1GcsB4wNtgAB5n1wI/3/6j/wB2L+z3/qqH+9T/AKhgP//Z"/>
          <p:cNvSpPr>
            <a:spLocks noChangeAspect="1" noChangeArrowheads="1"/>
          </p:cNvSpPr>
          <p:nvPr/>
        </p:nvSpPr>
        <p:spPr bwMode="auto">
          <a:xfrm>
            <a:off x="63500" y="-855663"/>
            <a:ext cx="2590800" cy="176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094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32460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mtClean="0"/>
              <a:t>Regional Web 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76400"/>
            <a:ext cx="5246688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230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Cosmopolitan Webs </a:t>
            </a:r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676400"/>
            <a:ext cx="3524250" cy="2438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05200"/>
            <a:ext cx="3713163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34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Central idea: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Facts are integral to the study of history, but equally important is the meaning we give historical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69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2295896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01 I Want You Back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95800" y="4267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22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9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Motown Remixed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01 I Want You Back [Z-Trip Remix]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76800" y="4724400"/>
            <a:ext cx="609600" cy="609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2" y="1752600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23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2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</a:t>
            </a:r>
            <a:br>
              <a:rPr lang="en-US" dirty="0" smtClean="0"/>
            </a:br>
            <a:r>
              <a:rPr lang="en-US" dirty="0" smtClean="0"/>
              <a:t>I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14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Periodization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Catagorizes</a:t>
            </a:r>
            <a:r>
              <a:rPr lang="en-US" dirty="0" smtClean="0"/>
              <a:t> / Organizes history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Subject to practical constraints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Based on perspective &amp; bias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Reflects historical training / school of thoughts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15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Dominant Schools of Historiography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Consensus or traditional-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Argues that change results from consensus among various groups in society.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Division &amp; class interest, etc. exist but are not central to the process of change.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28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1722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Conflict or revisionist-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Opposite view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It views conflict among groups, classes, race, and gender, etc. as central to the process of change.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03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version>
  <revision id="1.1.53290.0"/>
</version>
</file>

<file path=customXml/itemProps1.xml><?xml version="1.0" encoding="utf-8"?>
<ds:datastoreItem xmlns:ds="http://schemas.openxmlformats.org/officeDocument/2006/customXml" ds:itemID="{6678CD24-74B9-463C-8050-714AB4A2286C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286</Words>
  <Application>Microsoft Office PowerPoint</Application>
  <PresentationFormat>On-screen Show (4:3)</PresentationFormat>
  <Paragraphs>120</Paragraphs>
  <Slides>24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Example </vt:lpstr>
      <vt:lpstr>Motown Remixed </vt:lpstr>
      <vt:lpstr>PowerPoint Presentation</vt:lpstr>
      <vt:lpstr>PowerPoint Presentation</vt:lpstr>
      <vt:lpstr>Dominant Schools of Historiography </vt:lpstr>
      <vt:lpstr>PowerPoint Presentation</vt:lpstr>
      <vt:lpstr>2 Examples </vt:lpstr>
      <vt:lpstr> 2 Examples </vt:lpstr>
      <vt:lpstr>Types of History </vt:lpstr>
      <vt:lpstr> World History – Time Periods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Cosmopolitan Webs </vt:lpstr>
    </vt:vector>
  </TitlesOfParts>
  <Company>Manasquan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Bryant, Jason</dc:creator>
  <cp:lastModifiedBy>Bryant, Jason</cp:lastModifiedBy>
  <cp:revision>22</cp:revision>
  <dcterms:created xsi:type="dcterms:W3CDTF">2013-08-28T15:04:07Z</dcterms:created>
  <dcterms:modified xsi:type="dcterms:W3CDTF">2016-01-14T13:20:09Z</dcterms:modified>
</cp:coreProperties>
</file>